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713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71" r:id="rId12"/>
    <p:sldId id="270" r:id="rId13"/>
    <p:sldId id="267" r:id="rId14"/>
    <p:sldId id="269" r:id="rId15"/>
    <p:sldId id="268" r:id="rId16"/>
  </p:sldIdLst>
  <p:sldSz cx="18288000" cy="10287000"/>
  <p:notesSz cx="6858000" cy="9144000"/>
  <p:embeddedFontLst>
    <p:embeddedFont>
      <p:font typeface="Arial Rounded MT Bold" panose="020F0704030504030204" pitchFamily="34" charset="0"/>
      <p:regular r:id="rId17"/>
    </p:embeddedFont>
    <p:embeddedFont>
      <p:font typeface="Barlow Condensed Heavy" panose="020B0604020202020204" charset="0"/>
      <p:regular r:id="rId18"/>
    </p:embeddedFont>
    <p:embeddedFont>
      <p:font typeface="Canva Sans Bold" panose="020B0604020202020204" charset="0"/>
      <p:regular r:id="rId19"/>
    </p:embeddedFont>
    <p:embeddedFont>
      <p:font typeface="Century Gothic" panose="020B0502020202020204" pitchFamily="34" charset="0"/>
      <p:regular r:id="rId20"/>
      <p:bold r:id="rId21"/>
      <p:italic r:id="rId22"/>
      <p:boldItalic r:id="rId23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 autoAdjust="0"/>
    <p:restoredTop sz="93447" autoAdjust="0"/>
  </p:normalViewPr>
  <p:slideViewPr>
    <p:cSldViewPr>
      <p:cViewPr varScale="1">
        <p:scale>
          <a:sx n="42" d="100"/>
          <a:sy n="42" d="100"/>
        </p:scale>
        <p:origin x="780" y="5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26518" y="914402"/>
            <a:ext cx="13014333" cy="4800600"/>
          </a:xfrm>
        </p:spPr>
        <p:txBody>
          <a:bodyPr anchor="b">
            <a:normAutofit/>
          </a:bodyPr>
          <a:lstStyle>
            <a:lvl1pPr algn="ctr">
              <a:defRPr sz="72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26518" y="5829300"/>
            <a:ext cx="13014333" cy="2857500"/>
          </a:xfrm>
        </p:spPr>
        <p:txBody>
          <a:bodyPr anchor="t">
            <a:normAutofit/>
          </a:bodyPr>
          <a:lstStyle>
            <a:lvl1pPr marL="0" indent="0" algn="ctr">
              <a:buNone/>
              <a:defRPr sz="315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429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114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800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486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8960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12120" y="7099298"/>
            <a:ext cx="14859000" cy="85010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69418" y="1398168"/>
            <a:ext cx="12338916" cy="4747464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400"/>
            </a:lvl1pPr>
            <a:lvl2pPr marL="685800" indent="0">
              <a:buNone/>
              <a:defRPr sz="2400"/>
            </a:lvl2pPr>
            <a:lvl3pPr marL="1371600" indent="0">
              <a:buNone/>
              <a:defRPr sz="2400"/>
            </a:lvl3pPr>
            <a:lvl4pPr marL="2057400" indent="0">
              <a:buNone/>
              <a:defRPr sz="2400"/>
            </a:lvl4pPr>
            <a:lvl5pPr marL="2743200" indent="0">
              <a:buNone/>
              <a:defRPr sz="2400"/>
            </a:lvl5pPr>
            <a:lvl6pPr marL="3429000" indent="0">
              <a:buNone/>
              <a:defRPr sz="2400"/>
            </a:lvl6pPr>
            <a:lvl7pPr marL="4114800" indent="0">
              <a:buNone/>
              <a:defRPr sz="2400"/>
            </a:lvl7pPr>
            <a:lvl8pPr marL="4800600" indent="0">
              <a:buNone/>
              <a:defRPr sz="2400"/>
            </a:lvl8pPr>
            <a:lvl9pPr marL="548640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12120" y="7949405"/>
            <a:ext cx="14859000" cy="740568"/>
          </a:xfrm>
        </p:spPr>
        <p:txBody>
          <a:bodyPr>
            <a:normAutofit/>
          </a:bodyPr>
          <a:lstStyle>
            <a:lvl1pPr marL="0" indent="0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6346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12119" y="914402"/>
            <a:ext cx="14858999" cy="4686299"/>
          </a:xfrm>
        </p:spPr>
        <p:txBody>
          <a:bodyPr anchor="ctr">
            <a:normAutofit/>
          </a:bodyPr>
          <a:lstStyle>
            <a:lvl1pPr algn="l">
              <a:defRPr sz="48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12117" y="6515100"/>
            <a:ext cx="14859000" cy="2171700"/>
          </a:xfrm>
        </p:spPr>
        <p:txBody>
          <a:bodyPr anchor="ctr">
            <a:normAutofit/>
          </a:bodyPr>
          <a:lstStyle>
            <a:lvl1pPr marL="0" indent="0" algn="l">
              <a:buNone/>
              <a:defRPr sz="3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3888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254918" y="1180236"/>
            <a:ext cx="914400" cy="877164"/>
          </a:xfrm>
          <a:prstGeom prst="rect">
            <a:avLst/>
          </a:prstGeom>
        </p:spPr>
        <p:txBody>
          <a:bodyPr vert="horz" lIns="137160" tIns="68580" rIns="137160" bIns="6858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12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5656718" y="4114800"/>
            <a:ext cx="914400" cy="877164"/>
          </a:xfrm>
          <a:prstGeom prst="rect">
            <a:avLst/>
          </a:prstGeom>
        </p:spPr>
        <p:txBody>
          <a:bodyPr vert="horz" lIns="137160" tIns="68580" rIns="137160" bIns="6858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12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9320" y="914402"/>
            <a:ext cx="13944597" cy="4114799"/>
          </a:xfrm>
        </p:spPr>
        <p:txBody>
          <a:bodyPr anchor="ctr">
            <a:normAutofit/>
          </a:bodyPr>
          <a:lstStyle>
            <a:lvl1pPr algn="l">
              <a:defRPr sz="48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12218" y="5029200"/>
            <a:ext cx="13258803" cy="5715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685800" indent="0">
              <a:buFontTx/>
              <a:buNone/>
              <a:defRPr/>
            </a:lvl2pPr>
            <a:lvl3pPr marL="1371600" indent="0">
              <a:buFontTx/>
              <a:buNone/>
              <a:defRPr/>
            </a:lvl3pPr>
            <a:lvl4pPr marL="2057400" indent="0">
              <a:buFontTx/>
              <a:buNone/>
              <a:defRPr/>
            </a:lvl4pPr>
            <a:lvl5pPr marL="27432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12117" y="6515100"/>
            <a:ext cx="14859000" cy="21717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3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0062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12118" y="4962872"/>
            <a:ext cx="14859000" cy="2203200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12116" y="7166072"/>
            <a:ext cx="14859002" cy="12906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3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6189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254918" y="1180236"/>
            <a:ext cx="914400" cy="877164"/>
          </a:xfrm>
          <a:prstGeom prst="rect">
            <a:avLst/>
          </a:prstGeom>
        </p:spPr>
        <p:txBody>
          <a:bodyPr vert="horz" lIns="137160" tIns="68580" rIns="137160" bIns="6858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12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5656718" y="4114800"/>
            <a:ext cx="914400" cy="877164"/>
          </a:xfrm>
          <a:prstGeom prst="rect">
            <a:avLst/>
          </a:prstGeom>
        </p:spPr>
        <p:txBody>
          <a:bodyPr vert="horz" lIns="137160" tIns="68580" rIns="137160" bIns="6858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12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9320" y="914402"/>
            <a:ext cx="13944597" cy="4114799"/>
          </a:xfrm>
        </p:spPr>
        <p:txBody>
          <a:bodyPr anchor="ctr">
            <a:normAutofit/>
          </a:bodyPr>
          <a:lstStyle>
            <a:lvl1pPr algn="l">
              <a:defRPr sz="48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712118" y="5829300"/>
            <a:ext cx="14859000" cy="13335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36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12117" y="7162800"/>
            <a:ext cx="14859000" cy="1524000"/>
          </a:xfrm>
        </p:spPr>
        <p:txBody>
          <a:bodyPr anchor="t">
            <a:normAutofit/>
          </a:bodyPr>
          <a:lstStyle>
            <a:lvl1pPr marL="0" indent="0" algn="l">
              <a:buNone/>
              <a:defRPr sz="27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91309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12119" y="914402"/>
            <a:ext cx="14858999" cy="41147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712118" y="5257800"/>
            <a:ext cx="14859000" cy="12573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42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12117" y="6515100"/>
            <a:ext cx="14859000" cy="2171700"/>
          </a:xfrm>
        </p:spPr>
        <p:txBody>
          <a:bodyPr anchor="t">
            <a:normAutofit/>
          </a:bodyPr>
          <a:lstStyle>
            <a:lvl1pPr marL="0" indent="0" algn="l">
              <a:buNone/>
              <a:defRPr sz="27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3985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712120" y="914400"/>
            <a:ext cx="14858997" cy="28575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40618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255347" y="914399"/>
            <a:ext cx="3315771" cy="777240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712118" y="914400"/>
            <a:ext cx="11315700" cy="77724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395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4783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26520" y="4962872"/>
            <a:ext cx="13030200" cy="2203200"/>
          </a:xfrm>
        </p:spPr>
        <p:txBody>
          <a:bodyPr anchor="b"/>
          <a:lstStyle>
            <a:lvl1pPr algn="r">
              <a:defRPr sz="6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26517" y="7166072"/>
            <a:ext cx="13030202" cy="1290600"/>
          </a:xfrm>
        </p:spPr>
        <p:txBody>
          <a:bodyPr anchor="t">
            <a:normAutofit/>
          </a:bodyPr>
          <a:lstStyle>
            <a:lvl1pPr marL="0" indent="0" algn="r">
              <a:buNone/>
              <a:defRPr sz="3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7218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712118" y="4000499"/>
            <a:ext cx="7315200" cy="4686302"/>
          </a:xfrm>
        </p:spPr>
        <p:txBody>
          <a:bodyPr>
            <a:normAutofit/>
          </a:bodyPr>
          <a:lstStyle>
            <a:lvl1pPr>
              <a:defRPr sz="2700"/>
            </a:lvl1pPr>
            <a:lvl2pPr>
              <a:defRPr sz="2400"/>
            </a:lvl2pPr>
            <a:lvl3pPr>
              <a:defRPr sz="21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255918" y="4000500"/>
            <a:ext cx="7315200" cy="4686300"/>
          </a:xfrm>
        </p:spPr>
        <p:txBody>
          <a:bodyPr>
            <a:normAutofit/>
          </a:bodyPr>
          <a:lstStyle>
            <a:lvl1pPr>
              <a:defRPr sz="2700"/>
            </a:lvl1pPr>
            <a:lvl2pPr>
              <a:defRPr sz="2400"/>
            </a:lvl2pPr>
            <a:lvl3pPr>
              <a:defRPr sz="21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5551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43921" y="3987800"/>
            <a:ext cx="6883397" cy="864393"/>
          </a:xfrm>
        </p:spPr>
        <p:txBody>
          <a:bodyPr anchor="b">
            <a:noAutofit/>
          </a:bodyPr>
          <a:lstStyle>
            <a:lvl1pPr marL="0" indent="0">
              <a:buNone/>
              <a:defRPr sz="4200" b="0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712118" y="4864894"/>
            <a:ext cx="7315200" cy="3821906"/>
          </a:xfrm>
        </p:spPr>
        <p:txBody>
          <a:bodyPr anchor="t">
            <a:normAutofit/>
          </a:bodyPr>
          <a:lstStyle>
            <a:lvl1pPr>
              <a:defRPr sz="2700"/>
            </a:lvl1pPr>
            <a:lvl2pPr>
              <a:defRPr sz="2400"/>
            </a:lvl2pPr>
            <a:lvl3pPr>
              <a:defRPr sz="21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664700" y="4000500"/>
            <a:ext cx="6906420" cy="864393"/>
          </a:xfrm>
        </p:spPr>
        <p:txBody>
          <a:bodyPr anchor="b">
            <a:noAutofit/>
          </a:bodyPr>
          <a:lstStyle>
            <a:lvl1pPr marL="0" indent="0">
              <a:buNone/>
              <a:defRPr sz="4200" b="0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255919" y="4864894"/>
            <a:ext cx="7315202" cy="3821906"/>
          </a:xfrm>
        </p:spPr>
        <p:txBody>
          <a:bodyPr anchor="t">
            <a:normAutofit/>
          </a:bodyPr>
          <a:lstStyle>
            <a:lvl1pPr>
              <a:defRPr sz="2700"/>
            </a:lvl1pPr>
            <a:lvl2pPr>
              <a:defRPr sz="2400"/>
            </a:lvl2pPr>
            <a:lvl3pPr>
              <a:defRPr sz="21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8012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1042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1897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12117" y="2400300"/>
            <a:ext cx="5323682" cy="2057400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5719" y="914402"/>
            <a:ext cx="8915402" cy="7772400"/>
          </a:xfrm>
        </p:spPr>
        <p:txBody>
          <a:bodyPr anchor="ctr">
            <a:normAutofit/>
          </a:bodyPr>
          <a:lstStyle>
            <a:lvl1pPr>
              <a:defRPr sz="30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12117" y="4457700"/>
            <a:ext cx="5323682" cy="2743200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082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12117" y="2400300"/>
            <a:ext cx="8001002" cy="2057400"/>
          </a:xfrm>
        </p:spPr>
        <p:txBody>
          <a:bodyPr anchor="b">
            <a:normAutofit/>
          </a:bodyPr>
          <a:lstStyle>
            <a:lvl1pPr algn="l">
              <a:defRPr sz="4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150600" y="-27432"/>
            <a:ext cx="4914899" cy="1035558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400"/>
            </a:lvl1pPr>
            <a:lvl2pPr marL="685800" indent="0">
              <a:buNone/>
              <a:defRPr sz="2400"/>
            </a:lvl2pPr>
            <a:lvl3pPr marL="1371600" indent="0">
              <a:buNone/>
              <a:defRPr sz="2400"/>
            </a:lvl3pPr>
            <a:lvl4pPr marL="2057400" indent="0">
              <a:buNone/>
              <a:defRPr sz="2400"/>
            </a:lvl4pPr>
            <a:lvl5pPr marL="2743200" indent="0">
              <a:buNone/>
              <a:defRPr sz="2400"/>
            </a:lvl5pPr>
            <a:lvl6pPr marL="3429000" indent="0">
              <a:buNone/>
              <a:defRPr sz="2400"/>
            </a:lvl6pPr>
            <a:lvl7pPr marL="4114800" indent="0">
              <a:buNone/>
              <a:defRPr sz="2400"/>
            </a:lvl7pPr>
            <a:lvl8pPr marL="4800600" indent="0">
              <a:buNone/>
              <a:defRPr sz="2400"/>
            </a:lvl8pPr>
            <a:lvl9pPr marL="548640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12117" y="4457700"/>
            <a:ext cx="8001002" cy="2743200"/>
          </a:xfrm>
        </p:spPr>
        <p:txBody>
          <a:bodyPr>
            <a:normAutofit/>
          </a:bodyPr>
          <a:lstStyle>
            <a:lvl1pPr marL="0" indent="0">
              <a:buNone/>
              <a:defRPr sz="27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9598818" y="8824913"/>
            <a:ext cx="1371600" cy="547688"/>
          </a:xfr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8/28/2024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712118" y="8824913"/>
            <a:ext cx="7658100" cy="547688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6113919" y="8824913"/>
            <a:ext cx="483851" cy="547688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4982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12120" y="914400"/>
            <a:ext cx="14858997" cy="2857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12120" y="4000499"/>
            <a:ext cx="14858997" cy="46863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256418" y="8824913"/>
            <a:ext cx="24003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5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1D8BD707-D9CF-40AE-B4C6-C98DA3205C09}" type="datetimeFigureOut">
              <a:rPr lang="en-US" smtClean="0"/>
              <a:pPr/>
              <a:t>8/28/2024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712118" y="8824913"/>
            <a:ext cx="113157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5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771019" y="8824913"/>
            <a:ext cx="826751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5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616500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  <p:sldLayoutId id="2147483726" r:id="rId13"/>
    <p:sldLayoutId id="2147483727" r:id="rId14"/>
    <p:sldLayoutId id="2147483728" r:id="rId15"/>
    <p:sldLayoutId id="2147483729" r:id="rId16"/>
    <p:sldLayoutId id="2147483730" r:id="rId17"/>
  </p:sldLayoutIdLst>
  <p:txStyles>
    <p:titleStyle>
      <a:lvl1pPr algn="l" defTabSz="685800" rtl="0" eaLnBrk="1" latinLnBrk="0" hangingPunct="1">
        <a:spcBef>
          <a:spcPct val="0"/>
        </a:spcBef>
        <a:buNone/>
        <a:defRPr sz="48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428625" indent="-428625" algn="l" defTabSz="685800" rtl="0" eaLnBrk="1" latinLnBrk="0" hangingPunct="1">
        <a:spcBef>
          <a:spcPct val="20000"/>
        </a:spcBef>
        <a:spcAft>
          <a:spcPts val="900"/>
        </a:spcAft>
        <a:buClr>
          <a:schemeClr val="tx1"/>
        </a:buClr>
        <a:buSzPct val="100000"/>
        <a:buFont typeface="Arial"/>
        <a:buChar char="•"/>
        <a:defRPr sz="3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1114425" indent="-428625" algn="l" defTabSz="685800" rtl="0" eaLnBrk="1" latinLnBrk="0" hangingPunct="1">
        <a:spcBef>
          <a:spcPct val="20000"/>
        </a:spcBef>
        <a:spcAft>
          <a:spcPts val="900"/>
        </a:spcAft>
        <a:buClr>
          <a:schemeClr val="tx1"/>
        </a:buClr>
        <a:buSzPct val="100000"/>
        <a:buFont typeface="Arial"/>
        <a:buChar char="•"/>
        <a:defRPr sz="27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800225" indent="-428625" algn="l" defTabSz="685800" rtl="0" eaLnBrk="1" latinLnBrk="0" hangingPunct="1">
        <a:spcBef>
          <a:spcPct val="20000"/>
        </a:spcBef>
        <a:spcAft>
          <a:spcPts val="900"/>
        </a:spcAft>
        <a:buClr>
          <a:schemeClr val="tx1"/>
        </a:buClr>
        <a:buSzPct val="100000"/>
        <a:buFont typeface="Arial"/>
        <a:buChar char="•"/>
        <a:defRPr sz="2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2314575" indent="-257175" algn="l" defTabSz="685800" rtl="0" eaLnBrk="1" latinLnBrk="0" hangingPunct="1">
        <a:spcBef>
          <a:spcPct val="20000"/>
        </a:spcBef>
        <a:spcAft>
          <a:spcPts val="900"/>
        </a:spcAft>
        <a:buClr>
          <a:schemeClr val="tx1"/>
        </a:buClr>
        <a:buSzPct val="100000"/>
        <a:buFont typeface="Arial"/>
        <a:buChar char="•"/>
        <a:defRPr sz="21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3000375" indent="-257175" algn="l" defTabSz="685800" rtl="0" eaLnBrk="1" latinLnBrk="0" hangingPunct="1">
        <a:spcBef>
          <a:spcPct val="20000"/>
        </a:spcBef>
        <a:spcAft>
          <a:spcPts val="900"/>
        </a:spcAft>
        <a:buClr>
          <a:schemeClr val="tx1"/>
        </a:buClr>
        <a:buSzPct val="100000"/>
        <a:buFont typeface="Arial"/>
        <a:buChar char="•"/>
        <a:defRPr sz="21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3771900" indent="-342900" algn="l" defTabSz="685800" rtl="0" eaLnBrk="1" latinLnBrk="0" hangingPunct="1">
        <a:spcBef>
          <a:spcPct val="20000"/>
        </a:spcBef>
        <a:spcAft>
          <a:spcPts val="9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4457700" indent="-342900" algn="l" defTabSz="685800" rtl="0" eaLnBrk="1" latinLnBrk="0" hangingPunct="1">
        <a:spcBef>
          <a:spcPct val="20000"/>
        </a:spcBef>
        <a:spcAft>
          <a:spcPts val="9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5143500" indent="-342900" algn="l" defTabSz="685800" rtl="0" eaLnBrk="1" latinLnBrk="0" hangingPunct="1">
        <a:spcBef>
          <a:spcPct val="20000"/>
        </a:spcBef>
        <a:spcAft>
          <a:spcPts val="9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5829300" indent="-342900" algn="l" defTabSz="685800" rtl="0" eaLnBrk="1" latinLnBrk="0" hangingPunct="1">
        <a:spcBef>
          <a:spcPct val="20000"/>
        </a:spcBef>
        <a:spcAft>
          <a:spcPts val="9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6197359" y="746765"/>
            <a:ext cx="12138328" cy="7606709"/>
          </a:xfrm>
          <a:custGeom>
            <a:avLst/>
            <a:gdLst/>
            <a:ahLst/>
            <a:cxnLst/>
            <a:rect l="l" t="t" r="r" b="b"/>
            <a:pathLst>
              <a:path w="12960000" h="8229600">
                <a:moveTo>
                  <a:pt x="0" y="0"/>
                </a:moveTo>
                <a:lnTo>
                  <a:pt x="12960000" y="0"/>
                </a:lnTo>
                <a:lnTo>
                  <a:pt x="129600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4" name="Freeform 4"/>
          <p:cNvSpPr/>
          <p:nvPr/>
        </p:nvSpPr>
        <p:spPr>
          <a:xfrm>
            <a:off x="7805587" y="1343578"/>
            <a:ext cx="1565668" cy="1569592"/>
          </a:xfrm>
          <a:custGeom>
            <a:avLst/>
            <a:gdLst/>
            <a:ahLst/>
            <a:cxnLst/>
            <a:rect l="l" t="t" r="r" b="b"/>
            <a:pathLst>
              <a:path w="1565668" h="1569592">
                <a:moveTo>
                  <a:pt x="0" y="0"/>
                </a:moveTo>
                <a:lnTo>
                  <a:pt x="1565668" y="0"/>
                </a:lnTo>
                <a:lnTo>
                  <a:pt x="1565668" y="1569592"/>
                </a:lnTo>
                <a:lnTo>
                  <a:pt x="0" y="15695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468660" flipH="1">
            <a:off x="15810121" y="7728909"/>
            <a:ext cx="1948099" cy="1952981"/>
          </a:xfrm>
          <a:custGeom>
            <a:avLst/>
            <a:gdLst/>
            <a:ahLst/>
            <a:cxnLst/>
            <a:rect l="l" t="t" r="r" b="b"/>
            <a:pathLst>
              <a:path w="1948099" h="1952981">
                <a:moveTo>
                  <a:pt x="1948099" y="0"/>
                </a:moveTo>
                <a:lnTo>
                  <a:pt x="0" y="0"/>
                </a:lnTo>
                <a:lnTo>
                  <a:pt x="0" y="1952981"/>
                </a:lnTo>
                <a:lnTo>
                  <a:pt x="1948099" y="1952981"/>
                </a:lnTo>
                <a:lnTo>
                  <a:pt x="1948099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3234681" flipH="1">
            <a:off x="7573975" y="7315756"/>
            <a:ext cx="2028893" cy="2101490"/>
          </a:xfrm>
          <a:custGeom>
            <a:avLst/>
            <a:gdLst/>
            <a:ahLst/>
            <a:cxnLst/>
            <a:rect l="l" t="t" r="r" b="b"/>
            <a:pathLst>
              <a:path w="2028893" h="2101490">
                <a:moveTo>
                  <a:pt x="2028893" y="0"/>
                </a:moveTo>
                <a:lnTo>
                  <a:pt x="0" y="0"/>
                </a:lnTo>
                <a:lnTo>
                  <a:pt x="0" y="2101490"/>
                </a:lnTo>
                <a:lnTo>
                  <a:pt x="2028893" y="2101490"/>
                </a:lnTo>
                <a:lnTo>
                  <a:pt x="2028893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415566" y="1085701"/>
            <a:ext cx="6630822" cy="8923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7076"/>
              </a:lnSpc>
            </a:pPr>
            <a:r>
              <a:rPr lang="en-US" sz="21345" spc="106">
                <a:solidFill>
                  <a:srgbClr val="FF0808"/>
                </a:solidFill>
                <a:latin typeface="Barlow Condensed Heavy"/>
                <a:ea typeface="Barlow Condensed Heavy"/>
                <a:cs typeface="Barlow Condensed Heavy"/>
                <a:sym typeface="Barlow Condensed Heavy"/>
              </a:rPr>
              <a:t>PIZZA</a:t>
            </a:r>
          </a:p>
          <a:p>
            <a:pPr algn="l">
              <a:lnSpc>
                <a:spcPts val="17076"/>
              </a:lnSpc>
            </a:pPr>
            <a:r>
              <a:rPr lang="en-US" sz="21345" spc="106">
                <a:solidFill>
                  <a:srgbClr val="FFB608"/>
                </a:solidFill>
                <a:latin typeface="Barlow Condensed Heavy"/>
                <a:ea typeface="Barlow Condensed Heavy"/>
                <a:cs typeface="Barlow Condensed Heavy"/>
                <a:sym typeface="Barlow Condensed Heavy"/>
              </a:rPr>
              <a:t>SALES</a:t>
            </a:r>
          </a:p>
          <a:p>
            <a:pPr algn="l">
              <a:lnSpc>
                <a:spcPts val="17076"/>
              </a:lnSpc>
            </a:pPr>
            <a:r>
              <a:rPr lang="en-US" sz="21345" spc="106">
                <a:solidFill>
                  <a:srgbClr val="FFB608"/>
                </a:solidFill>
                <a:latin typeface="Barlow Condensed Heavy"/>
                <a:ea typeface="Barlow Condensed Heavy"/>
                <a:cs typeface="Barlow Condensed Heavy"/>
                <a:sym typeface="Barlow Condensed Heavy"/>
              </a:rPr>
              <a:t>ANALYSIS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665892" y="9258806"/>
            <a:ext cx="7594894" cy="8742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dirty="0">
                <a:solidFill>
                  <a:schemeClr val="accent5">
                    <a:alpha val="67843"/>
                  </a:schemeClr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SURYAKANT RANJAN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FC4904-42D2-FCBF-DE73-4C8CE04D66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77340"/>
            <a:ext cx="18440400" cy="1752600"/>
          </a:xfrm>
        </p:spPr>
        <p:txBody>
          <a:bodyPr>
            <a:normAutofit/>
          </a:bodyPr>
          <a:lstStyle/>
          <a:p>
            <a:r>
              <a:rPr lang="en-US" dirty="0">
                <a:latin typeface="Arial Rounded MT Bold" panose="020F0704030504030204" pitchFamily="34" charset="0"/>
              </a:rPr>
              <a:t>9) Group the orders by date and calculate the average number of pizzas ordered per day.</a:t>
            </a:r>
            <a:endParaRPr lang="en-IN" dirty="0">
              <a:latin typeface="Arial Rounded MT Bold" panose="020F07040305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182CAF-BBB3-51BF-2A89-107434D934DE}"/>
              </a:ext>
            </a:extLst>
          </p:cNvPr>
          <p:cNvSpPr txBox="1"/>
          <p:nvPr/>
        </p:nvSpPr>
        <p:spPr>
          <a:xfrm>
            <a:off x="1143000" y="2332112"/>
            <a:ext cx="2819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>
                <a:latin typeface="Arial Rounded MT Bold" panose="020F0704030504030204" pitchFamily="34" charset="0"/>
              </a:rPr>
              <a:t>QUERY :-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C49CE0-B234-2320-FEC1-02D1A142807C}"/>
              </a:ext>
            </a:extLst>
          </p:cNvPr>
          <p:cNvSpPr txBox="1"/>
          <p:nvPr/>
        </p:nvSpPr>
        <p:spPr>
          <a:xfrm>
            <a:off x="914400" y="5262113"/>
            <a:ext cx="2819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>
                <a:latin typeface="Arial Rounded MT Bold" panose="020F0704030504030204" pitchFamily="34" charset="0"/>
              </a:rPr>
              <a:t>OUTPUT :-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0D6A85-A4E6-91B4-34F7-47806D03E1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1014" y="2332112"/>
            <a:ext cx="10564586" cy="204938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29161E-8181-A5A2-26F2-C6BAFC80E6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1014" y="5262113"/>
            <a:ext cx="4062390" cy="1952639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36752232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FC4904-42D2-FCBF-DE73-4C8CE04D66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09997"/>
            <a:ext cx="18440400" cy="1752600"/>
          </a:xfrm>
        </p:spPr>
        <p:txBody>
          <a:bodyPr>
            <a:normAutofit/>
          </a:bodyPr>
          <a:lstStyle/>
          <a:p>
            <a:r>
              <a:rPr lang="en-US" dirty="0">
                <a:latin typeface="Arial Rounded MT Bold" panose="020F0704030504030204" pitchFamily="34" charset="0"/>
              </a:rPr>
              <a:t>10) Determine the top 3 most ordered pizza types based on revenue.</a:t>
            </a:r>
            <a:endParaRPr lang="en-IN" dirty="0">
              <a:latin typeface="Arial Rounded MT Bold" panose="020F07040305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182CAF-BBB3-51BF-2A89-107434D934DE}"/>
              </a:ext>
            </a:extLst>
          </p:cNvPr>
          <p:cNvSpPr txBox="1"/>
          <p:nvPr/>
        </p:nvSpPr>
        <p:spPr>
          <a:xfrm>
            <a:off x="1143000" y="2332112"/>
            <a:ext cx="2819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>
                <a:latin typeface="Arial Rounded MT Bold" panose="020F0704030504030204" pitchFamily="34" charset="0"/>
              </a:rPr>
              <a:t>QUERY :-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C49CE0-B234-2320-FEC1-02D1A142807C}"/>
              </a:ext>
            </a:extLst>
          </p:cNvPr>
          <p:cNvSpPr txBox="1"/>
          <p:nvPr/>
        </p:nvSpPr>
        <p:spPr>
          <a:xfrm>
            <a:off x="919843" y="5829300"/>
            <a:ext cx="2819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>
                <a:latin typeface="Arial Rounded MT Bold" panose="020F0704030504030204" pitchFamily="34" charset="0"/>
              </a:rPr>
              <a:t>OUTPUT :-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B4D641-5F5E-38AB-152D-3D52098A21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2332111"/>
            <a:ext cx="9144000" cy="281956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96F9229-F286-32D5-1F3A-F81029EB56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5981700"/>
            <a:ext cx="4419600" cy="1784058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11207296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FC4904-42D2-FCBF-DE73-4C8CE04D66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126326"/>
            <a:ext cx="18440400" cy="1752600"/>
          </a:xfrm>
        </p:spPr>
        <p:txBody>
          <a:bodyPr>
            <a:normAutofit/>
          </a:bodyPr>
          <a:lstStyle/>
          <a:p>
            <a:r>
              <a:rPr lang="en-US" dirty="0">
                <a:latin typeface="Arial Rounded MT Bold" panose="020F0704030504030204" pitchFamily="34" charset="0"/>
              </a:rPr>
              <a:t>11) Calculate the percentage contribution of each pizza type to total revenue.</a:t>
            </a:r>
            <a:endParaRPr lang="en-IN" dirty="0">
              <a:latin typeface="Arial Rounded MT Bold" panose="020F07040305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182CAF-BBB3-51BF-2A89-107434D934DE}"/>
              </a:ext>
            </a:extLst>
          </p:cNvPr>
          <p:cNvSpPr txBox="1"/>
          <p:nvPr/>
        </p:nvSpPr>
        <p:spPr>
          <a:xfrm>
            <a:off x="1143000" y="2332112"/>
            <a:ext cx="2819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>
                <a:latin typeface="Arial Rounded MT Bold" panose="020F0704030504030204" pitchFamily="34" charset="0"/>
              </a:rPr>
              <a:t>QUERY :-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C49CE0-B234-2320-FEC1-02D1A142807C}"/>
              </a:ext>
            </a:extLst>
          </p:cNvPr>
          <p:cNvSpPr txBox="1"/>
          <p:nvPr/>
        </p:nvSpPr>
        <p:spPr>
          <a:xfrm>
            <a:off x="887186" y="6323921"/>
            <a:ext cx="2819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>
                <a:latin typeface="Arial Rounded MT Bold" panose="020F0704030504030204" pitchFamily="34" charset="0"/>
              </a:rPr>
              <a:t>OUTPUT :-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8EEC19-AAC1-5586-F533-B39E8047FF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6586" y="2019300"/>
            <a:ext cx="9290957" cy="344594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F15390D-4C84-64B8-AD11-B0EBAF20D9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8357" y="6351135"/>
            <a:ext cx="4171985" cy="2999854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35105707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FC4904-42D2-FCBF-DE73-4C8CE04D66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09997"/>
            <a:ext cx="18440400" cy="1752600"/>
          </a:xfrm>
        </p:spPr>
        <p:txBody>
          <a:bodyPr>
            <a:normAutofit/>
          </a:bodyPr>
          <a:lstStyle/>
          <a:p>
            <a:r>
              <a:rPr lang="en-US" dirty="0">
                <a:latin typeface="Arial Rounded MT Bold" panose="020F0704030504030204" pitchFamily="34" charset="0"/>
              </a:rPr>
              <a:t>12) Analyze the cumulative revenue generated over time.</a:t>
            </a:r>
            <a:endParaRPr lang="en-IN" dirty="0">
              <a:latin typeface="Arial Rounded MT Bold" panose="020F07040305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182CAF-BBB3-51BF-2A89-107434D934DE}"/>
              </a:ext>
            </a:extLst>
          </p:cNvPr>
          <p:cNvSpPr txBox="1"/>
          <p:nvPr/>
        </p:nvSpPr>
        <p:spPr>
          <a:xfrm>
            <a:off x="1143000" y="2332112"/>
            <a:ext cx="2819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>
                <a:latin typeface="Arial Rounded MT Bold" panose="020F0704030504030204" pitchFamily="34" charset="0"/>
              </a:rPr>
              <a:t>QUERY :-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C49CE0-B234-2320-FEC1-02D1A142807C}"/>
              </a:ext>
            </a:extLst>
          </p:cNvPr>
          <p:cNvSpPr txBox="1"/>
          <p:nvPr/>
        </p:nvSpPr>
        <p:spPr>
          <a:xfrm>
            <a:off x="762000" y="5636698"/>
            <a:ext cx="2819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>
                <a:latin typeface="Arial Rounded MT Bold" panose="020F0704030504030204" pitchFamily="34" charset="0"/>
              </a:rPr>
              <a:t>OUTPUT :-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3C1DFA-CC8D-C84B-237B-BB47C18811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2195496"/>
            <a:ext cx="9740836" cy="273371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FBE0CD1-31F1-B120-CCBE-46BAA6F422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1014" y="5616056"/>
            <a:ext cx="4318054" cy="3370189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26137333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FC4904-42D2-FCBF-DE73-4C8CE04D66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5443"/>
            <a:ext cx="18440400" cy="1752600"/>
          </a:xfrm>
        </p:spPr>
        <p:txBody>
          <a:bodyPr>
            <a:normAutofit/>
          </a:bodyPr>
          <a:lstStyle/>
          <a:p>
            <a:r>
              <a:rPr lang="en-US" dirty="0">
                <a:latin typeface="Arial Rounded MT Bold" panose="020F0704030504030204" pitchFamily="34" charset="0"/>
              </a:rPr>
              <a:t>13) Determine the top 3 most ordered pizza types based on revenue for each pizza category.</a:t>
            </a:r>
            <a:endParaRPr lang="en-IN" dirty="0">
              <a:latin typeface="Arial Rounded MT Bold" panose="020F07040305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182CAF-BBB3-51BF-2A89-107434D934DE}"/>
              </a:ext>
            </a:extLst>
          </p:cNvPr>
          <p:cNvSpPr txBox="1"/>
          <p:nvPr/>
        </p:nvSpPr>
        <p:spPr>
          <a:xfrm>
            <a:off x="1143000" y="2332112"/>
            <a:ext cx="2819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>
                <a:latin typeface="Arial Rounded MT Bold" panose="020F0704030504030204" pitchFamily="34" charset="0"/>
              </a:rPr>
              <a:t>QUERY :-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C49CE0-B234-2320-FEC1-02D1A142807C}"/>
              </a:ext>
            </a:extLst>
          </p:cNvPr>
          <p:cNvSpPr txBox="1"/>
          <p:nvPr/>
        </p:nvSpPr>
        <p:spPr>
          <a:xfrm>
            <a:off x="754696" y="6019227"/>
            <a:ext cx="2819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>
                <a:latin typeface="Arial Rounded MT Bold" panose="020F0704030504030204" pitchFamily="34" charset="0"/>
              </a:rPr>
              <a:t>OUTPUT :-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6A584C-FFD4-90F4-6265-A75210248F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210" y="1956884"/>
            <a:ext cx="11161579" cy="356761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8B73FFB-7500-C4A7-DCEB-F691D525C0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9449" y="6022101"/>
            <a:ext cx="4579304" cy="3627033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24556834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FC4904-42D2-FCBF-DE73-4C8CE04D66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495300"/>
            <a:ext cx="18059400" cy="9791700"/>
          </a:xfrm>
        </p:spPr>
        <p:txBody>
          <a:bodyPr>
            <a:noAutofit/>
          </a:bodyPr>
          <a:lstStyle/>
          <a:p>
            <a:r>
              <a:rPr lang="en-US" sz="20000" dirty="0">
                <a:latin typeface="Arial Rounded MT Bold" panose="020F0704030504030204" pitchFamily="34" charset="0"/>
              </a:rPr>
              <a:t>Thank   																								you</a:t>
            </a:r>
            <a:endParaRPr lang="en-IN" sz="20000" dirty="0">
              <a:latin typeface="Arial Rounded MT Bold" panose="020F07040305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40C3EF-26BB-95F8-D7AC-6230D594FCB5}"/>
              </a:ext>
            </a:extLst>
          </p:cNvPr>
          <p:cNvSpPr txBox="1"/>
          <p:nvPr/>
        </p:nvSpPr>
        <p:spPr>
          <a:xfrm>
            <a:off x="12344400" y="9258300"/>
            <a:ext cx="5943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>
                <a:latin typeface="Arial Rounded MT Bold" panose="020F0704030504030204" pitchFamily="34" charset="0"/>
              </a:rPr>
              <a:t>SURYAKANT RANJAN</a:t>
            </a:r>
          </a:p>
        </p:txBody>
      </p:sp>
    </p:spTree>
    <p:extLst>
      <p:ext uri="{BB962C8B-B14F-4D97-AF65-F5344CB8AC3E}">
        <p14:creationId xmlns:p14="http://schemas.microsoft.com/office/powerpoint/2010/main" val="40723777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FC4904-42D2-FCBF-DE73-4C8CE04D66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-342900"/>
            <a:ext cx="18440400" cy="1752600"/>
          </a:xfrm>
        </p:spPr>
        <p:txBody>
          <a:bodyPr>
            <a:normAutofit/>
          </a:bodyPr>
          <a:lstStyle/>
          <a:p>
            <a:r>
              <a:rPr lang="en-US" dirty="0">
                <a:latin typeface="Arial Rounded MT Bold" panose="020F0704030504030204" pitchFamily="34" charset="0"/>
              </a:rPr>
              <a:t>1) Retrieve the total number of  orders  placed.</a:t>
            </a:r>
            <a:endParaRPr lang="en-IN" dirty="0">
              <a:latin typeface="Arial Rounded MT Bold" panose="020F07040305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5BF887-69EC-3423-7938-D764C7823A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2171700"/>
            <a:ext cx="9481265" cy="102871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6B873D9-49C4-4CF2-CE82-50F5C4A0B4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1129" y="5262113"/>
            <a:ext cx="4260885" cy="1851692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E182CAF-BBB3-51BF-2A89-107434D934DE}"/>
              </a:ext>
            </a:extLst>
          </p:cNvPr>
          <p:cNvSpPr txBox="1"/>
          <p:nvPr/>
        </p:nvSpPr>
        <p:spPr>
          <a:xfrm>
            <a:off x="1143000" y="2332112"/>
            <a:ext cx="2819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>
                <a:latin typeface="Arial Rounded MT Bold" panose="020F0704030504030204" pitchFamily="34" charset="0"/>
              </a:rPr>
              <a:t>QUERY :-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C49CE0-B234-2320-FEC1-02D1A142807C}"/>
              </a:ext>
            </a:extLst>
          </p:cNvPr>
          <p:cNvSpPr txBox="1"/>
          <p:nvPr/>
        </p:nvSpPr>
        <p:spPr>
          <a:xfrm>
            <a:off x="914400" y="5262113"/>
            <a:ext cx="2819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>
                <a:latin typeface="Arial Rounded MT Bold" panose="020F0704030504030204" pitchFamily="34" charset="0"/>
              </a:rPr>
              <a:t>OUTPUT :-</a:t>
            </a:r>
          </a:p>
        </p:txBody>
      </p:sp>
    </p:spTree>
    <p:extLst>
      <p:ext uri="{BB962C8B-B14F-4D97-AF65-F5344CB8AC3E}">
        <p14:creationId xmlns:p14="http://schemas.microsoft.com/office/powerpoint/2010/main" val="30765034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FC4904-42D2-FCBF-DE73-4C8CE04D66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09996"/>
            <a:ext cx="18440400" cy="1680704"/>
          </a:xfrm>
        </p:spPr>
        <p:txBody>
          <a:bodyPr>
            <a:normAutofit/>
          </a:bodyPr>
          <a:lstStyle/>
          <a:p>
            <a:r>
              <a:rPr lang="en-US" dirty="0">
                <a:latin typeface="Arial Rounded MT Bold" panose="020F0704030504030204" pitchFamily="34" charset="0"/>
              </a:rPr>
              <a:t>2) Calculate the total revenue generated from pizza sales.</a:t>
            </a:r>
            <a:endParaRPr lang="en-IN" dirty="0">
              <a:latin typeface="Arial Rounded MT Bold" panose="020F07040305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182CAF-BBB3-51BF-2A89-107434D934DE}"/>
              </a:ext>
            </a:extLst>
          </p:cNvPr>
          <p:cNvSpPr txBox="1"/>
          <p:nvPr/>
        </p:nvSpPr>
        <p:spPr>
          <a:xfrm>
            <a:off x="1143000" y="2332112"/>
            <a:ext cx="2819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>
                <a:latin typeface="Arial Rounded MT Bold" panose="020F0704030504030204" pitchFamily="34" charset="0"/>
              </a:rPr>
              <a:t>QUERY :-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C49CE0-B234-2320-FEC1-02D1A142807C}"/>
              </a:ext>
            </a:extLst>
          </p:cNvPr>
          <p:cNvSpPr txBox="1"/>
          <p:nvPr/>
        </p:nvSpPr>
        <p:spPr>
          <a:xfrm>
            <a:off x="914400" y="5262113"/>
            <a:ext cx="2819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>
                <a:latin typeface="Arial Rounded MT Bold" panose="020F0704030504030204" pitchFamily="34" charset="0"/>
              </a:rPr>
              <a:t>OUTPUT :-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49A233-21EE-696B-05FC-9D69644B23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5571" y="2371328"/>
            <a:ext cx="10210598" cy="168070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3CDEA3-71F0-976D-C3C2-F9632B73BB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5571" y="5344442"/>
            <a:ext cx="3540844" cy="1285887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28361498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FC4904-42D2-FCBF-DE73-4C8CE04D66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-16329"/>
            <a:ext cx="18440400" cy="1752600"/>
          </a:xfrm>
        </p:spPr>
        <p:txBody>
          <a:bodyPr>
            <a:normAutofit/>
          </a:bodyPr>
          <a:lstStyle/>
          <a:p>
            <a:r>
              <a:rPr lang="en-US" dirty="0">
                <a:latin typeface="Arial Rounded MT Bold" panose="020F0704030504030204" pitchFamily="34" charset="0"/>
              </a:rPr>
              <a:t>3) Identify the highest priced pizza.</a:t>
            </a:r>
            <a:endParaRPr lang="en-IN" dirty="0">
              <a:latin typeface="Arial Rounded MT Bold" panose="020F07040305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182CAF-BBB3-51BF-2A89-107434D934DE}"/>
              </a:ext>
            </a:extLst>
          </p:cNvPr>
          <p:cNvSpPr txBox="1"/>
          <p:nvPr/>
        </p:nvSpPr>
        <p:spPr>
          <a:xfrm>
            <a:off x="1143000" y="2332112"/>
            <a:ext cx="2819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>
                <a:latin typeface="Arial Rounded MT Bold" panose="020F0704030504030204" pitchFamily="34" charset="0"/>
              </a:rPr>
              <a:t>QUERY :-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C49CE0-B234-2320-FEC1-02D1A142807C}"/>
              </a:ext>
            </a:extLst>
          </p:cNvPr>
          <p:cNvSpPr txBox="1"/>
          <p:nvPr/>
        </p:nvSpPr>
        <p:spPr>
          <a:xfrm>
            <a:off x="914400" y="5262113"/>
            <a:ext cx="2819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>
                <a:latin typeface="Arial Rounded MT Bold" panose="020F0704030504030204" pitchFamily="34" charset="0"/>
              </a:rPr>
              <a:t>OUTPUT :-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4B9F96-A8B6-68F1-016D-A434BB0307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4686" y="2496269"/>
            <a:ext cx="8567134" cy="200584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631979F-8518-3C20-6FB3-3A722C5551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8480" y="5372100"/>
            <a:ext cx="5588460" cy="1489089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3064960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FC4904-42D2-FCBF-DE73-4C8CE04D66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-342900"/>
            <a:ext cx="18440400" cy="1752600"/>
          </a:xfrm>
        </p:spPr>
        <p:txBody>
          <a:bodyPr>
            <a:normAutofit/>
          </a:bodyPr>
          <a:lstStyle/>
          <a:p>
            <a:r>
              <a:rPr lang="en-US" dirty="0">
                <a:latin typeface="Arial Rounded MT Bold" panose="020F0704030504030204" pitchFamily="34" charset="0"/>
              </a:rPr>
              <a:t>4) Identify the most common pizza size ordered.</a:t>
            </a:r>
            <a:endParaRPr lang="en-IN" dirty="0">
              <a:latin typeface="Arial Rounded MT Bold" panose="020F07040305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182CAF-BBB3-51BF-2A89-107434D934DE}"/>
              </a:ext>
            </a:extLst>
          </p:cNvPr>
          <p:cNvSpPr txBox="1"/>
          <p:nvPr/>
        </p:nvSpPr>
        <p:spPr>
          <a:xfrm>
            <a:off x="1066800" y="1913668"/>
            <a:ext cx="2819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>
                <a:latin typeface="Arial Rounded MT Bold" panose="020F0704030504030204" pitchFamily="34" charset="0"/>
              </a:rPr>
              <a:t>QUERY :-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C49CE0-B234-2320-FEC1-02D1A142807C}"/>
              </a:ext>
            </a:extLst>
          </p:cNvPr>
          <p:cNvSpPr txBox="1"/>
          <p:nvPr/>
        </p:nvSpPr>
        <p:spPr>
          <a:xfrm>
            <a:off x="914400" y="5262113"/>
            <a:ext cx="2819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>
                <a:latin typeface="Arial Rounded MT Bold" panose="020F0704030504030204" pitchFamily="34" charset="0"/>
              </a:rPr>
              <a:t>OUTPUT :-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E56FA8-D299-6EBF-445F-BE47CE1D54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1014" y="1913668"/>
            <a:ext cx="7440386" cy="26605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0053CD2-4174-CC6D-6031-1BC4020830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1014" y="5448300"/>
            <a:ext cx="4220986" cy="1257314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40579295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FC4904-42D2-FCBF-DE73-4C8CE04D66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109997"/>
            <a:ext cx="18440400" cy="1752600"/>
          </a:xfrm>
        </p:spPr>
        <p:txBody>
          <a:bodyPr>
            <a:normAutofit/>
          </a:bodyPr>
          <a:lstStyle/>
          <a:p>
            <a:r>
              <a:rPr lang="en-US" dirty="0">
                <a:latin typeface="Arial Rounded MT Bold" panose="020F0704030504030204" pitchFamily="34" charset="0"/>
              </a:rPr>
              <a:t>5) List the top 5 most ordered pizza types along with their quantities.</a:t>
            </a:r>
            <a:endParaRPr lang="en-IN" dirty="0">
              <a:latin typeface="Arial Rounded MT Bold" panose="020F07040305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182CAF-BBB3-51BF-2A89-107434D934DE}"/>
              </a:ext>
            </a:extLst>
          </p:cNvPr>
          <p:cNvSpPr txBox="1"/>
          <p:nvPr/>
        </p:nvSpPr>
        <p:spPr>
          <a:xfrm>
            <a:off x="1143000" y="2332112"/>
            <a:ext cx="2819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>
                <a:latin typeface="Arial Rounded MT Bold" panose="020F0704030504030204" pitchFamily="34" charset="0"/>
              </a:rPr>
              <a:t>QUERY :-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C49CE0-B234-2320-FEC1-02D1A142807C}"/>
              </a:ext>
            </a:extLst>
          </p:cNvPr>
          <p:cNvSpPr txBox="1"/>
          <p:nvPr/>
        </p:nvSpPr>
        <p:spPr>
          <a:xfrm>
            <a:off x="990600" y="6210300"/>
            <a:ext cx="2819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>
                <a:latin typeface="Arial Rounded MT Bold" panose="020F0704030504030204" pitchFamily="34" charset="0"/>
              </a:rPr>
              <a:t>OUTPUT :-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C57F4D-9568-F5A5-2BEB-88D619BC96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00" y="2299494"/>
            <a:ext cx="8820411" cy="328934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ECFB9BA-7302-D327-9C9A-87A5F614CF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5391" y="6221186"/>
            <a:ext cx="5476952" cy="2190781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36608665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FC4904-42D2-FCBF-DE73-4C8CE04D66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31768"/>
            <a:ext cx="18440400" cy="1752600"/>
          </a:xfrm>
        </p:spPr>
        <p:txBody>
          <a:bodyPr>
            <a:normAutofit/>
          </a:bodyPr>
          <a:lstStyle/>
          <a:p>
            <a:r>
              <a:rPr lang="en-US" dirty="0">
                <a:latin typeface="Arial Rounded MT Bold" panose="020F0704030504030204" pitchFamily="34" charset="0"/>
              </a:rPr>
              <a:t>6) Join the necessary tables to find the total quantity of each pizza category ordered.</a:t>
            </a:r>
            <a:endParaRPr lang="en-IN" dirty="0">
              <a:latin typeface="Arial Rounded MT Bold" panose="020F07040305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182CAF-BBB3-51BF-2A89-107434D934DE}"/>
              </a:ext>
            </a:extLst>
          </p:cNvPr>
          <p:cNvSpPr txBox="1"/>
          <p:nvPr/>
        </p:nvSpPr>
        <p:spPr>
          <a:xfrm>
            <a:off x="1143000" y="2332112"/>
            <a:ext cx="2819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>
                <a:latin typeface="Arial Rounded MT Bold" panose="020F0704030504030204" pitchFamily="34" charset="0"/>
              </a:rPr>
              <a:t>QUERY :-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C49CE0-B234-2320-FEC1-02D1A142807C}"/>
              </a:ext>
            </a:extLst>
          </p:cNvPr>
          <p:cNvSpPr txBox="1"/>
          <p:nvPr/>
        </p:nvSpPr>
        <p:spPr>
          <a:xfrm>
            <a:off x="914400" y="5262113"/>
            <a:ext cx="2819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>
                <a:latin typeface="Arial Rounded MT Bold" panose="020F0704030504030204" pitchFamily="34" charset="0"/>
              </a:rPr>
              <a:t>OUTPUT :-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27942E-7372-3B56-6CB0-D8CA0B73C3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7471" y="2332112"/>
            <a:ext cx="8839200" cy="23521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0873AC7-6DD1-C103-6A76-B5243497A5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5586362"/>
            <a:ext cx="4795772" cy="2475693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42382671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FC4904-42D2-FCBF-DE73-4C8CE04D66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6329" y="109997"/>
            <a:ext cx="18440400" cy="1752600"/>
          </a:xfrm>
        </p:spPr>
        <p:txBody>
          <a:bodyPr>
            <a:normAutofit/>
          </a:bodyPr>
          <a:lstStyle/>
          <a:p>
            <a:r>
              <a:rPr lang="en-US" dirty="0">
                <a:latin typeface="Arial Rounded MT Bold" panose="020F0704030504030204" pitchFamily="34" charset="0"/>
              </a:rPr>
              <a:t>7) Determine the distribution of orders by hour of the day.</a:t>
            </a:r>
            <a:endParaRPr lang="en-IN" dirty="0">
              <a:latin typeface="Arial Rounded MT Bold" panose="020F07040305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182CAF-BBB3-51BF-2A89-107434D934DE}"/>
              </a:ext>
            </a:extLst>
          </p:cNvPr>
          <p:cNvSpPr txBox="1"/>
          <p:nvPr/>
        </p:nvSpPr>
        <p:spPr>
          <a:xfrm>
            <a:off x="1143000" y="2332112"/>
            <a:ext cx="2819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>
                <a:latin typeface="Arial Rounded MT Bold" panose="020F0704030504030204" pitchFamily="34" charset="0"/>
              </a:rPr>
              <a:t>QUERY :-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C49CE0-B234-2320-FEC1-02D1A142807C}"/>
              </a:ext>
            </a:extLst>
          </p:cNvPr>
          <p:cNvSpPr txBox="1"/>
          <p:nvPr/>
        </p:nvSpPr>
        <p:spPr>
          <a:xfrm>
            <a:off x="914400" y="5262113"/>
            <a:ext cx="2819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>
                <a:latin typeface="Arial Rounded MT Bold" panose="020F0704030504030204" pitchFamily="34" charset="0"/>
              </a:rPr>
              <a:t>OUTPUT :-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ACCA73-FDFA-D6C8-D9BD-DFF4C5194C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2141264"/>
            <a:ext cx="9245048" cy="200979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49EC6E6-DA5E-6EA5-6210-62636B1807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5341535"/>
            <a:ext cx="5791200" cy="3610458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20984804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FC4904-42D2-FCBF-DE73-4C8CE04D66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-342900"/>
            <a:ext cx="18440400" cy="1752600"/>
          </a:xfrm>
        </p:spPr>
        <p:txBody>
          <a:bodyPr>
            <a:normAutofit/>
          </a:bodyPr>
          <a:lstStyle/>
          <a:p>
            <a:r>
              <a:rPr lang="en-US" dirty="0">
                <a:latin typeface="Arial Rounded MT Bold" panose="020F0704030504030204" pitchFamily="34" charset="0"/>
              </a:rPr>
              <a:t>8) find the category-wise distribution of pizzas.</a:t>
            </a:r>
            <a:endParaRPr lang="en-IN" dirty="0">
              <a:latin typeface="Arial Rounded MT Bold" panose="020F07040305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182CAF-BBB3-51BF-2A89-107434D934DE}"/>
              </a:ext>
            </a:extLst>
          </p:cNvPr>
          <p:cNvSpPr txBox="1"/>
          <p:nvPr/>
        </p:nvSpPr>
        <p:spPr>
          <a:xfrm>
            <a:off x="1143000" y="2332112"/>
            <a:ext cx="2819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>
                <a:latin typeface="Arial Rounded MT Bold" panose="020F0704030504030204" pitchFamily="34" charset="0"/>
              </a:rPr>
              <a:t>QUERY :-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C49CE0-B234-2320-FEC1-02D1A142807C}"/>
              </a:ext>
            </a:extLst>
          </p:cNvPr>
          <p:cNvSpPr txBox="1"/>
          <p:nvPr/>
        </p:nvSpPr>
        <p:spPr>
          <a:xfrm>
            <a:off x="914400" y="5262113"/>
            <a:ext cx="2819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>
                <a:latin typeface="Arial Rounded MT Bold" panose="020F0704030504030204" pitchFamily="34" charset="0"/>
              </a:rPr>
              <a:t>OUTPUT :-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3BF60D-31DF-5CD4-AEA8-1B5B2CADC6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4300" y="2325854"/>
            <a:ext cx="12268329" cy="160021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052F3C6-F79A-DD54-8F91-BB32987D73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4300" y="4991100"/>
            <a:ext cx="5175425" cy="2546375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306484870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TM03457485[[fn=Mesh]]</Template>
  <TotalTime>388</TotalTime>
  <Words>252</Words>
  <Application>Microsoft Office PowerPoint</Application>
  <PresentationFormat>Custom</PresentationFormat>
  <Paragraphs>45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Canva Sans Bold</vt:lpstr>
      <vt:lpstr>Century Gothic</vt:lpstr>
      <vt:lpstr>Barlow Condensed Heavy</vt:lpstr>
      <vt:lpstr>Arial Rounded MT Bold</vt:lpstr>
      <vt:lpstr>Arial</vt:lpstr>
      <vt:lpstr>Mesh</vt:lpstr>
      <vt:lpstr>PowerPoint Presentation</vt:lpstr>
      <vt:lpstr>1) Retrieve the total number of  orders  placed.</vt:lpstr>
      <vt:lpstr>2) Calculate the total revenue generated from pizza sales.</vt:lpstr>
      <vt:lpstr>3) Identify the highest priced pizza.</vt:lpstr>
      <vt:lpstr>4) Identify the most common pizza size ordered.</vt:lpstr>
      <vt:lpstr>5) List the top 5 most ordered pizza types along with their quantities.</vt:lpstr>
      <vt:lpstr>6) Join the necessary tables to find the total quantity of each pizza category ordered.</vt:lpstr>
      <vt:lpstr>7) Determine the distribution of orders by hour of the day.</vt:lpstr>
      <vt:lpstr>8) find the category-wise distribution of pizzas.</vt:lpstr>
      <vt:lpstr>9) Group the orders by date and calculate the average number of pizzas ordered per day.</vt:lpstr>
      <vt:lpstr>10) Determine the top 3 most ordered pizza types based on revenue.</vt:lpstr>
      <vt:lpstr>11) Calculate the percentage contribution of each pizza type to total revenue.</vt:lpstr>
      <vt:lpstr>12) Analyze the cumulative revenue generated over time.</vt:lpstr>
      <vt:lpstr>13) Determine the top 3 most ordered pizza types based on revenue for each pizza category.</vt:lpstr>
      <vt:lpstr>Thank                          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Black and Yellow Modern Pizza Sale Video</dc:title>
  <cp:lastModifiedBy>suryakant ranjan</cp:lastModifiedBy>
  <cp:revision>4</cp:revision>
  <dcterms:created xsi:type="dcterms:W3CDTF">2006-08-16T00:00:00Z</dcterms:created>
  <dcterms:modified xsi:type="dcterms:W3CDTF">2024-08-28T02:11:50Z</dcterms:modified>
  <dc:identifier>DAGPCxSUB2o</dc:identifier>
</cp:coreProperties>
</file>